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6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9" r:id="rId11"/>
    <p:sldId id="270" r:id="rId12"/>
    <p:sldId id="272" r:id="rId13"/>
    <p:sldId id="273" r:id="rId14"/>
    <p:sldId id="263" r:id="rId15"/>
    <p:sldId id="264" r:id="rId16"/>
  </p:sldIdLst>
  <p:sldSz cx="9144000" cy="6858000" type="screen4x3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6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81BCE-BA38-40AC-B742-8780CB203DE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98D-298E-41C0-9ACD-53BB922BE3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92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47393-31EA-4C0C-8C16-80DE04CB7514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98AA5-A7DF-44FC-92AB-EFEE7DDB78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978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1411200"/>
            <a:ext cx="5724000" cy="31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chemeClr val="accent4">
              <a:alpha val="54902"/>
            </a:schemeClr>
          </a:solidFill>
        </p:spPr>
        <p:txBody>
          <a:bodyPr lIns="792000" rIns="540000" anchor="ctr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81551B-8213-4A5F-91B2-A0315DF5E0EC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94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41320"/>
            <a:ext cx="4038600" cy="40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241320"/>
            <a:ext cx="4038600" cy="40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6CF9-AA98-42ED-944F-8FA6B8FE6596}" type="datetime1">
              <a:rPr lang="fi-FI" smtClean="0"/>
              <a:t>21.5.2019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3" name="Suora yhdysviiva 12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5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720000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720000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0B5-AC29-46C7-8F09-F3144F3744EE}" type="datetime1">
              <a:rPr lang="fi-FI" smtClean="0"/>
              <a:t>21.5.2019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5" name="Suora yhdysviiva 14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2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28BB-25A1-4FE5-B2BA-32B34B7362C2}" type="datetime1">
              <a:rPr lang="fi-FI" smtClean="0"/>
              <a:t>21.5.2019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1" name="Suora yhdysviiva 10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03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25C9-5193-4197-8D84-172086F9630E}" type="datetime1">
              <a:rPr lang="fi-FI" smtClean="0"/>
              <a:t>21.5.2019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8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1180800"/>
            <a:ext cx="3008313" cy="1162050"/>
          </a:xfrm>
        </p:spPr>
        <p:txBody>
          <a:bodyPr anchor="t"/>
          <a:lstStyle>
            <a:lvl1pPr algn="l">
              <a:defRPr sz="2400" b="1"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180800"/>
            <a:ext cx="5111750" cy="49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446581"/>
            <a:ext cx="3008313" cy="370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428-C0A6-4BD5-AC42-F72588AF0589}" type="datetime1">
              <a:rPr lang="fi-FI" smtClean="0"/>
              <a:t>21.5.2019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3" name="Suora yhdysviiva 12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2632" y="4869160"/>
            <a:ext cx="6265712" cy="648072"/>
          </a:xfrm>
        </p:spPr>
        <p:txBody>
          <a:bodyPr numCol="1" anchor="ctr"/>
          <a:lstStyle>
            <a:lvl1pPr algn="l">
              <a:defRPr sz="2400" b="1" cap="none" spc="0"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402632" y="1340768"/>
            <a:ext cx="6265712" cy="34563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402632" y="5589240"/>
            <a:ext cx="6265712" cy="425152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647-1E06-4918-87C5-65F2DC5FB4A4}" type="datetime1">
              <a:rPr lang="fi-FI" smtClean="0"/>
              <a:t>21.5.2019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3" name="Suora yhdysviiva 12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0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B13-F94B-4F1E-A4D3-68325B196724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26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5E45-39ED-42C3-8281-C3C9B7515D24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33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tö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777"/>
          <a:stretch/>
        </p:blipFill>
        <p:spPr>
          <a:xfrm>
            <a:off x="1043608" y="1196752"/>
            <a:ext cx="612513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4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772000"/>
            <a:ext cx="7776000" cy="136800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4149080"/>
            <a:ext cx="7776000" cy="7669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FC24-B57F-4875-8FFB-D87AAB641E4B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99" y="332656"/>
            <a:ext cx="5124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7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1178856"/>
            <a:ext cx="8229600" cy="95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06531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0BE6-60D8-4A18-BB18-120766F66853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2313" y="3363069"/>
            <a:ext cx="7776000" cy="1362075"/>
          </a:xfrm>
        </p:spPr>
        <p:txBody>
          <a:bodyPr anchor="ctr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4755356"/>
            <a:ext cx="7776000" cy="1049908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E090-F171-45C3-8E83-4D9F8064AE79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rgbClr val="635F5F">
              <a:alpha val="60000"/>
            </a:srgbClr>
          </a:solidFill>
        </p:spPr>
        <p:txBody>
          <a:bodyPr lIns="792000" tIns="46800" rIns="540000" anchor="ctr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A30F1F-2478-4C10-B397-788F3D243194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1" name="Kuva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51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rgbClr val="635F5F">
              <a:alpha val="60000"/>
            </a:srgbClr>
          </a:solidFill>
        </p:spPr>
        <p:txBody>
          <a:bodyPr lIns="792000" tIns="46800" rIns="540000" anchor="ctr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799CDA-11AD-42BC-B40D-993096C30E4B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1" name="Kuva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32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rgbClr val="96BE32">
              <a:alpha val="69804"/>
            </a:srgbClr>
          </a:solidFill>
        </p:spPr>
        <p:txBody>
          <a:bodyPr lIns="792000" rIns="540000" anchor="ctr">
            <a:normAutofit/>
          </a:bodyPr>
          <a:lstStyle>
            <a:lvl1pPr algn="l">
              <a:defRPr sz="3200" b="1"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B6021D-6D9D-47BD-955B-3AC618159CF1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9" name="Suorakulmio 8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Kuva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86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chemeClr val="bg2">
              <a:alpha val="69804"/>
            </a:schemeClr>
          </a:solidFill>
        </p:spPr>
        <p:txBody>
          <a:bodyPr lIns="792000" rIns="540000" anchor="ctr">
            <a:normAutofit/>
          </a:bodyPr>
          <a:lstStyle>
            <a:lvl1pPr algn="l">
              <a:defRPr sz="3200" b="1" cap="none" baseline="0">
                <a:solidFill>
                  <a:schemeClr val="accent4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66136-8F1E-4925-A785-4A4570539C6B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Kuva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80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rgbClr val="635F5F">
              <a:alpha val="60000"/>
            </a:srgbClr>
          </a:solidFill>
        </p:spPr>
        <p:txBody>
          <a:bodyPr lIns="792000" rIns="540000" anchor="ctr">
            <a:normAutofit/>
          </a:bodyPr>
          <a:lstStyle>
            <a:lvl1pPr algn="l">
              <a:defRPr sz="3200" b="1"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560F47-2BD2-4168-BCE1-691A2E8A070E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9" name="Suorakulmio 8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Kuva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54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178856"/>
            <a:ext cx="8229600" cy="95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244004"/>
            <a:ext cx="8229600" cy="40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9BD8146-958F-4C48-ACA4-125C172CD9C9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591D963-35AB-4187-8E9C-69D66BAD08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7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 cap="none" baseline="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480"/>
        </a:spcBef>
        <a:buClr>
          <a:schemeClr val="accent1"/>
        </a:buClr>
        <a:buSzPct val="95000"/>
        <a:buFont typeface="Wingdings 2" pitchFamily="18" charset="2"/>
        <a:buChar char="¢"/>
        <a:defRPr sz="24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430"/>
        </a:spcBef>
        <a:buClr>
          <a:schemeClr val="accent2"/>
        </a:buClr>
        <a:buSzPct val="95000"/>
        <a:buFont typeface="Wingdings 2" pitchFamily="18" charset="2"/>
        <a:buChar char="¢"/>
        <a:defRPr sz="20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340"/>
        </a:spcBef>
        <a:buClr>
          <a:schemeClr val="tx2"/>
        </a:buClr>
        <a:buSzPct val="100000"/>
        <a:buFont typeface="Wingdings 2" pitchFamily="18" charset="2"/>
        <a:buChar char="¢"/>
        <a:defRPr sz="16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95000"/>
        <a:buFont typeface="Wingdings 2" panose="05020102010507070707" pitchFamily="18" charset="2"/>
        <a:buChar char="¢"/>
        <a:defRPr sz="16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95000"/>
        <a:buFont typeface="Wingdings 2" panose="05020102010507070707" pitchFamily="18" charset="2"/>
        <a:buChar char="¢"/>
        <a:defRPr sz="16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3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SÖRKKÄ-YHTEISÖ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C584-99B5-485C-9110-1C9369B2EB2F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ARVOT: rehellisyys, avoimuus, väkivallattomuus, luottamus, myönteisyys, sitoutuneisuus, halukkuus muutoksille, vastuullisuus kaikessa tekemisessä, henkinen valmius, johdonmukaisuus tavoitteissa</a:t>
            </a:r>
          </a:p>
          <a:p>
            <a:r>
              <a:rPr lang="fi-FI" dirty="0" smtClean="0"/>
              <a:t>PERIAATTEET: yhteisöllisyys, tasa-arvoisuus, päihteettömyys, kunnioitus muiden päihdekuntoutusta kohtaan, puuttuminen on välittämistä, jaa hyvät asiat ja käsittele huonot asiat, ole kannustava, tule oppimaan, älä lusimaan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07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73096"/>
            <a:ext cx="8415006" cy="5192208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DF56-B6FF-47AB-993A-F7FCA7901B7E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0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PÄIHDEKUNTOUTUSOSASTO (PO)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Helsingin vankilan</a:t>
            </a:r>
            <a:r>
              <a:rPr lang="fi-FI" dirty="0"/>
              <a:t> päihdekuntoutusosaston</a:t>
            </a:r>
            <a:r>
              <a:rPr lang="fi-FI" b="1" dirty="0"/>
              <a:t> visio </a:t>
            </a:r>
            <a:r>
              <a:rPr lang="fi-FI" dirty="0"/>
              <a:t>on</a:t>
            </a:r>
            <a:r>
              <a:rPr lang="fi-FI" b="1" dirty="0"/>
              <a:t> </a:t>
            </a:r>
            <a:r>
              <a:rPr lang="fi-FI" dirty="0"/>
              <a:t>valmentaa rikoksettomaan elämään ja olla edelläkävijä </a:t>
            </a:r>
            <a:r>
              <a:rPr lang="fi-FI" dirty="0" smtClean="0"/>
              <a:t>valmentavassa </a:t>
            </a:r>
            <a:r>
              <a:rPr lang="fi-FI" dirty="0"/>
              <a:t>päihdekuntoutuksessa</a:t>
            </a:r>
            <a:r>
              <a:rPr lang="fi-FI" dirty="0" smtClean="0"/>
              <a:t>. Olla vaihtoehto yhteisöhoidolle. </a:t>
            </a:r>
            <a:r>
              <a:rPr lang="fi-FI" dirty="0"/>
              <a:t> 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Päihdekuntoutusosaston </a:t>
            </a:r>
            <a:r>
              <a:rPr lang="fi-FI" b="1" dirty="0"/>
              <a:t>missiona</a:t>
            </a:r>
            <a:r>
              <a:rPr lang="fi-FI" dirty="0"/>
              <a:t> on kuntouttaa asiakkaita tieteellisesti tutkitulla lähestymistavalla ja kehittää hoitomallia vastaamaan tämän hetken muuttuviin tarpeisiin. Tavoitteena on kehittää yhteiskunnallisesti toimivampia ja tehokkaampia </a:t>
            </a:r>
            <a:r>
              <a:rPr lang="fi-FI" dirty="0" err="1"/>
              <a:t>addiktion</a:t>
            </a:r>
            <a:r>
              <a:rPr lang="fi-FI" dirty="0"/>
              <a:t> kognitiivisia </a:t>
            </a:r>
            <a:r>
              <a:rPr lang="fi-FI" dirty="0" smtClean="0"/>
              <a:t>hallintasovelluksia kustannustehokkaasti</a:t>
            </a:r>
            <a:r>
              <a:rPr lang="fi-FI" dirty="0"/>
              <a:t>. Kehitämme toimintaamme kuntoutujilta ja yhteistyökumppaneiltamme saadun palautteen pohjalta.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0BE6-60D8-4A18-BB18-120766F66853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61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PÄIHDEKUNTOUTUSOSASTO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smtClean="0"/>
              <a:t>TARKOITETTU VANGEILLE, JOTKA HALUAVAT PÄIHTEETTÖMYYTTÄ JA SITOUTUVAT PÄIHTEETTÖMYYTEEN KUNTOUTUSJAKSON AJAKSI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Tavoitteena:</a:t>
            </a:r>
            <a:endParaRPr lang="fi-FI" dirty="0"/>
          </a:p>
          <a:p>
            <a:pPr lvl="0">
              <a:buClr>
                <a:srgbClr val="FAB432"/>
              </a:buClr>
            </a:pPr>
            <a:r>
              <a:rPr lang="fi-FI" sz="2200" dirty="0">
                <a:solidFill>
                  <a:srgbClr val="635F5F"/>
                </a:solidFill>
              </a:rPr>
              <a:t>ANTAA TIETOA PÄIHDERIIPPUVUUTTA YLLÄPITÄVISTÄ TEKIJÖISTÄ</a:t>
            </a:r>
          </a:p>
          <a:p>
            <a:pPr lvl="0">
              <a:buClr>
                <a:srgbClr val="FAB432"/>
              </a:buClr>
            </a:pPr>
            <a:endParaRPr lang="fi-FI" sz="2200" dirty="0">
              <a:solidFill>
                <a:srgbClr val="635F5F"/>
              </a:solidFill>
            </a:endParaRPr>
          </a:p>
          <a:p>
            <a:pPr lvl="0">
              <a:buClr>
                <a:srgbClr val="FAB432"/>
              </a:buClr>
            </a:pPr>
            <a:r>
              <a:rPr lang="fi-FI" sz="2200" dirty="0">
                <a:solidFill>
                  <a:srgbClr val="635F5F"/>
                </a:solidFill>
              </a:rPr>
              <a:t>AUTTAA KUNTOUTUJAA TUNNISTAMAAN JA MUUTTAMAAN PÄIHTEIDEN KÄYTTÖÄ YLLÄPITÄVIÄ USKOMUKSIA</a:t>
            </a:r>
          </a:p>
          <a:p>
            <a:pPr lvl="0">
              <a:buClr>
                <a:srgbClr val="FAB432"/>
              </a:buClr>
            </a:pPr>
            <a:endParaRPr lang="fi-FI" sz="2200" dirty="0">
              <a:solidFill>
                <a:srgbClr val="635F5F"/>
              </a:solidFill>
            </a:endParaRPr>
          </a:p>
          <a:p>
            <a:pPr lvl="0">
              <a:buClr>
                <a:srgbClr val="FAB432"/>
              </a:buClr>
            </a:pPr>
            <a:r>
              <a:rPr lang="fi-FI" sz="2200" dirty="0">
                <a:solidFill>
                  <a:srgbClr val="635F5F"/>
                </a:solidFill>
              </a:rPr>
              <a:t>OPETTAA PÄIHDEMIELIHALUJEN HALLINTAA </a:t>
            </a:r>
          </a:p>
          <a:p>
            <a:pPr lvl="0">
              <a:buClr>
                <a:srgbClr val="FAB432"/>
              </a:buClr>
            </a:pPr>
            <a:endParaRPr lang="fi-FI" sz="2200" dirty="0">
              <a:solidFill>
                <a:srgbClr val="635F5F"/>
              </a:solidFill>
            </a:endParaRPr>
          </a:p>
          <a:p>
            <a:pPr marL="0" lvl="0" indent="0">
              <a:buClr>
                <a:srgbClr val="FAB432"/>
              </a:buClr>
              <a:buNone/>
            </a:pPr>
            <a:endParaRPr lang="fi-FI" sz="2200" dirty="0">
              <a:solidFill>
                <a:srgbClr val="635F5F"/>
              </a:solidFill>
            </a:endParaRPr>
          </a:p>
          <a:p>
            <a:pPr lvl="0">
              <a:buClr>
                <a:srgbClr val="FAB432"/>
              </a:buClr>
            </a:pPr>
            <a:r>
              <a:rPr lang="fi-FI" sz="2200" dirty="0">
                <a:solidFill>
                  <a:srgbClr val="635F5F"/>
                </a:solidFill>
              </a:rPr>
              <a:t>OPPIA UUDENLAISIA JA VAIHTOEHTOISIA AJATUS- JA TOIMINTAMALLEJA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0BE6-60D8-4A18-BB18-120766F66853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86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PÄIHDEKUNTOUTUSOSASTO (PO)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9 PAIKKAA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HOITOAIKA 1-8KK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KOGNITIIVINEN VIITEKEHYS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KOGNITIIVIS-BEHAVIORAALISET MENETELMÄT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PSYKOEDUKATIIVISET RYHMÄT mm. </a:t>
            </a:r>
            <a:r>
              <a:rPr lang="fi-FI" dirty="0" err="1" smtClean="0"/>
              <a:t>addiktion</a:t>
            </a:r>
            <a:r>
              <a:rPr lang="fi-FI" dirty="0" smtClean="0"/>
              <a:t> hallinta, ahdistuksen hallinta, retkahduksen ehkäisy.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VARTIJAN RYHMÄ (mm. arjentaidot, liikunta)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LIIKUNTA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KOKEMUSASIANTUNTIJAN RYHMÄ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KORVA-AKUPUNKTIO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VERKOSTOTYÖ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INFOT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PALVELUOHJAUS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NA-RYHMÄ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13C8-0BAF-4253-B17E-E81B334C9A58}" type="datetime1">
              <a:rPr lang="fi-FI" smtClean="0"/>
              <a:t>21.5.2019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6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VIIKKO-OHJELMA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 descr="C:\Users\o800c62\AppData\Local\Microsoft\Windows\Temporary Internet Files\Content.Outlook\ENGPEY15\Screenshot_20190412-094152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E90-42C8-44A8-A8EB-A311612D33B1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5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PÄIHDETYÖ</a:t>
            </a:r>
            <a:br>
              <a:rPr lang="fi-FI" dirty="0" smtClean="0"/>
            </a:br>
            <a:r>
              <a:rPr lang="fi-FI" dirty="0" smtClean="0"/>
              <a:t>HELSINGIN VANKILASSA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F509-8592-4091-B16A-2596D5CAA512}" type="datetime1">
              <a:rPr lang="fi-FI" smtClean="0"/>
              <a:t>21.5.2019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0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YKSILÖTYÖ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PUHEEKSIOTTO</a:t>
            </a:r>
          </a:p>
          <a:p>
            <a:r>
              <a:rPr lang="fi-FI" dirty="0" smtClean="0"/>
              <a:t>TILANNEKARTOITUS</a:t>
            </a:r>
          </a:p>
          <a:p>
            <a:r>
              <a:rPr lang="fi-FI" dirty="0" smtClean="0"/>
              <a:t>RETKAHDUKSEN KÄSITTELY</a:t>
            </a:r>
          </a:p>
          <a:p>
            <a:r>
              <a:rPr lang="fi-FI" dirty="0" smtClean="0"/>
              <a:t>RETKAHDUKSEN EHKÄISY</a:t>
            </a:r>
          </a:p>
          <a:p>
            <a:r>
              <a:rPr lang="fi-FI" dirty="0" smtClean="0"/>
              <a:t>PALVELUOHJAUS</a:t>
            </a:r>
          </a:p>
          <a:p>
            <a:r>
              <a:rPr lang="fi-FI" dirty="0" smtClean="0"/>
              <a:t>VIISI KESKUSTELUA MUUTOKSESTA (VKM)</a:t>
            </a:r>
          </a:p>
          <a:p>
            <a:r>
              <a:rPr lang="fi-FI" dirty="0" smtClean="0"/>
              <a:t>KORVAUSHOITO PROSESSIN ALOITTAMINEN</a:t>
            </a:r>
          </a:p>
          <a:p>
            <a:r>
              <a:rPr lang="fi-FI" dirty="0" smtClean="0"/>
              <a:t>VKV PÄIHDEKUNTOUTUKSET</a:t>
            </a:r>
          </a:p>
          <a:p>
            <a:r>
              <a:rPr lang="fi-FI" dirty="0" smtClean="0"/>
              <a:t>VERKOSTOTYÖ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23-1A14-4A1F-87BA-ECC5ABECE192}" type="datetime1">
              <a:rPr lang="fi-FI" smtClean="0"/>
              <a:t>21.5.2019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1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RYHMÄMUOTOINEN OHJELMATYÖ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ANTIRIIPPUVUUS-RYHMÄ</a:t>
            </a:r>
          </a:p>
          <a:p>
            <a:r>
              <a:rPr lang="fi-FI" dirty="0" smtClean="0"/>
              <a:t>KALTERIT TAAKSE-RYHMÄ (alkaa syksyllä 2019)</a:t>
            </a:r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BF4-82AE-4395-922E-5358A884B926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VERTAISTUKI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AA-RYHMÄ</a:t>
            </a:r>
          </a:p>
          <a:p>
            <a:r>
              <a:rPr lang="fi-FI" dirty="0" smtClean="0"/>
              <a:t>NA-RYHMÄ (Sörkka-yhteisö, Päihdekuntoutusosasto)</a:t>
            </a:r>
          </a:p>
          <a:p>
            <a:r>
              <a:rPr lang="fi-FI" dirty="0" smtClean="0"/>
              <a:t>KOKEMUSASIANTUNTIJAT mm. </a:t>
            </a:r>
            <a:r>
              <a:rPr lang="fi-FI" dirty="0" err="1" smtClean="0"/>
              <a:t>Krits</a:t>
            </a:r>
            <a:r>
              <a:rPr lang="fi-FI" dirty="0" smtClean="0"/>
              <a:t>, VVA ry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2EE-380E-4EB7-A4A8-811419A5A56D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4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VERKOSTOTYÖ JA ULKOPUOLINEN SIJOITTELU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KUNTIEN PÄIHDEPALVELUT</a:t>
            </a:r>
          </a:p>
          <a:p>
            <a:r>
              <a:rPr lang="fi-FI" dirty="0" smtClean="0"/>
              <a:t>KUNTIEN SOSIAALITYÖ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PÄIHDEKUNTOUTUSLAITOKSET mm. R-kuntoutus, </a:t>
            </a:r>
            <a:r>
              <a:rPr lang="fi-FI" dirty="0" err="1"/>
              <a:t>R</a:t>
            </a:r>
            <a:r>
              <a:rPr lang="fi-FI" dirty="0" err="1" smtClean="0"/>
              <a:t>idasjärven</a:t>
            </a:r>
            <a:r>
              <a:rPr lang="fi-FI" dirty="0" smtClean="0"/>
              <a:t> päihdehoitokeskus</a:t>
            </a:r>
          </a:p>
          <a:p>
            <a:endParaRPr lang="fi-FI" dirty="0"/>
          </a:p>
          <a:p>
            <a:r>
              <a:rPr lang="fi-FI" dirty="0" smtClean="0"/>
              <a:t>SAKKOVANKIEN SUORA OHJAUS PÄIHDEKUNTOUTUKSEEN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449C-77D7-4B35-BB2C-3726CC894419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3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PÄIHDETYÖ KUNTOUTTAVILLA OSASTOILLA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TOIMINTA JA TUKIOSASTO (TOTU)</a:t>
            </a:r>
          </a:p>
          <a:p>
            <a:r>
              <a:rPr lang="fi-FI" dirty="0" smtClean="0"/>
              <a:t>NUORTEN OSASTO</a:t>
            </a:r>
          </a:p>
          <a:p>
            <a:r>
              <a:rPr lang="fi-FI" dirty="0" smtClean="0"/>
              <a:t>LYHYT AIKAISTEN VANKIEN OSASTO (LYVA)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146-2596-42F9-AC1C-6765DB0C8405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4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SÖRKKA-YHTEISÖ (SY)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8 PAIKKAA</a:t>
            </a:r>
          </a:p>
          <a:p>
            <a:r>
              <a:rPr lang="fi-FI" dirty="0" smtClean="0"/>
              <a:t>YHTEISÖHOITOMALLI (yhteisön jäsenet itse kantavat vastuuta hyvinvoinnistaan ja yhteisön toimivuudesta)</a:t>
            </a:r>
          </a:p>
          <a:p>
            <a:r>
              <a:rPr lang="fi-FI" smtClean="0"/>
              <a:t>AKKREDITOITU</a:t>
            </a:r>
            <a:endParaRPr lang="fi-FI" dirty="0" smtClean="0"/>
          </a:p>
          <a:p>
            <a:r>
              <a:rPr lang="fi-FI" dirty="0" smtClean="0"/>
              <a:t>HOITOAIKA 4-8KK</a:t>
            </a:r>
          </a:p>
          <a:p>
            <a:r>
              <a:rPr lang="fi-FI" dirty="0" smtClean="0"/>
              <a:t>VIIKKO-OHJELMA: yhteisökokous, kuntouttavat ja toiminnalliset ryhmät, musiikkiterapia, liikunta, arkirutiinit</a:t>
            </a:r>
          </a:p>
          <a:p>
            <a:r>
              <a:rPr lang="fi-FI" dirty="0" smtClean="0"/>
              <a:t>TYÖRYHMÄ: rooli toimia yhteisön jäsenininä, jokaisella vangilla oma yhdyshenkilö työryhmästä</a:t>
            </a:r>
          </a:p>
          <a:p>
            <a:pPr marL="0" indent="0">
              <a:buNone/>
            </a:pPr>
            <a:r>
              <a:rPr lang="fi-FI" dirty="0" smtClean="0"/>
              <a:t>	- kaksi päihdetyön erityisohjaajaa, kaksi osaston 	vartijaa, sosiaalityönerityisohjaaja, psykologi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24A7-EC4E-4A91-B23D-901CC47E034E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1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SÖRKKÄ-YHTEISÖ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TOIMINNAN TAVOITTEENA TUKEA KUNTOUTUKSEEN OSALLISTUJAA MIELEKKÄÄN, PÄIHTEETTÖMÄN ELÄMÄN SAAVUTTAMISESSA JA YLLÄPITÄMISESSÄ</a:t>
            </a:r>
          </a:p>
          <a:p>
            <a:r>
              <a:rPr lang="fi-FI" dirty="0" smtClean="0"/>
              <a:t>TAVOITTEENA VASTUUN OTTAMINEN OMASTA ELÄMÄSTÄ SEKÄ YHTEISÖN, YHTEISÖLLISEN VASTUUN MERKITYKSEN YMMÄRTÄMINEN</a:t>
            </a:r>
          </a:p>
          <a:p>
            <a:r>
              <a:rPr lang="fi-FI" dirty="0" smtClean="0"/>
              <a:t>PERUSPERIAATTEITA DEMOKRAATTISUUS JA HAKEUTUMISEN MATALA KYNNYS</a:t>
            </a:r>
          </a:p>
          <a:p>
            <a:r>
              <a:rPr lang="fi-FI" dirty="0" smtClean="0"/>
              <a:t>KESKEINEN TAVOITE KIINNITTYMINEN JATKOKUNTOUTUKSEEN TOIPUMISPROSESSIN TAKAAMISEKSI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8F49-EE8D-433C-92CA-D9467EE30CCC}" type="datetime1">
              <a:rPr lang="fi-FI" smtClean="0"/>
              <a:t>21.5.2019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Hev päihdetyö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5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e_fin">
  <a:themeElements>
    <a:clrScheme name="Rise">
      <a:dk1>
        <a:srgbClr val="000000"/>
      </a:dk1>
      <a:lt1>
        <a:sysClr val="window" lastClr="FFFFFF"/>
      </a:lt1>
      <a:dk2>
        <a:srgbClr val="5A96BE"/>
      </a:dk2>
      <a:lt2>
        <a:srgbClr val="FFFFFF"/>
      </a:lt2>
      <a:accent1>
        <a:srgbClr val="FAB432"/>
      </a:accent1>
      <a:accent2>
        <a:srgbClr val="96BE32"/>
      </a:accent2>
      <a:accent3>
        <a:srgbClr val="5A96BE"/>
      </a:accent3>
      <a:accent4>
        <a:srgbClr val="635F5F"/>
      </a:accent4>
      <a:accent5>
        <a:srgbClr val="D99694"/>
      </a:accent5>
      <a:accent6>
        <a:srgbClr val="D7E4BD"/>
      </a:accent6>
      <a:hlink>
        <a:srgbClr val="635F5F"/>
      </a:hlink>
      <a:folHlink>
        <a:srgbClr val="FAB432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ISE_fin.potx" id="{F5AF744C-8FC9-4885-95F1-065C8009BE9E}" vid="{10F78A33-4FD2-43F0-9291-4EB0A4F9D8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Rise_fin</Template>
  <TotalTime>457</TotalTime>
  <Words>373</Words>
  <Application>Microsoft Office PowerPoint</Application>
  <PresentationFormat>Näytössä katseltava diaesitys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Rise_fin</vt:lpstr>
      <vt:lpstr>PowerPoint-esitys</vt:lpstr>
      <vt:lpstr>PÄIHDETYÖ HELSINGIN VANKILASSA</vt:lpstr>
      <vt:lpstr>YKSILÖTYÖ</vt:lpstr>
      <vt:lpstr>RYHMÄMUOTOINEN OHJELMATYÖ</vt:lpstr>
      <vt:lpstr>VERTAISTUKI</vt:lpstr>
      <vt:lpstr>VERKOSTOTYÖ JA ULKOPUOLINEN SIJOITTELU</vt:lpstr>
      <vt:lpstr>PÄIHDETYÖ KUNTOUTTAVILLA OSASTOILLA</vt:lpstr>
      <vt:lpstr>SÖRKKA-YHTEISÖ (SY)</vt:lpstr>
      <vt:lpstr>SÖRKKÄ-YHTEISÖ</vt:lpstr>
      <vt:lpstr>SÖRKKÄ-YHTEISÖ</vt:lpstr>
      <vt:lpstr>PowerPoint-esitys</vt:lpstr>
      <vt:lpstr>PÄIHDEKUNTOUTUSOSASTO (PO)</vt:lpstr>
      <vt:lpstr>PÄIHDEKUNTOUTUSOSASTO</vt:lpstr>
      <vt:lpstr>PÄIHDEKUNTOUTUSOSASTO (PO)</vt:lpstr>
      <vt:lpstr>VIIKKO-OHJELMA</vt:lpstr>
    </vt:vector>
  </TitlesOfParts>
  <Company>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Luostarinen Milka</dc:creator>
  <cp:lastModifiedBy>Nyqvist Elisa</cp:lastModifiedBy>
  <cp:revision>33</cp:revision>
  <cp:lastPrinted>2019-04-24T10:32:38Z</cp:lastPrinted>
  <dcterms:created xsi:type="dcterms:W3CDTF">2019-04-12T05:44:12Z</dcterms:created>
  <dcterms:modified xsi:type="dcterms:W3CDTF">2019-05-21T10:46:36Z</dcterms:modified>
</cp:coreProperties>
</file>