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8" r:id="rId5"/>
    <p:sldId id="269" r:id="rId6"/>
    <p:sldId id="277" r:id="rId7"/>
    <p:sldId id="260" r:id="rId8"/>
    <p:sldId id="266" r:id="rId9"/>
    <p:sldId id="270" r:id="rId10"/>
    <p:sldId id="273" r:id="rId11"/>
    <p:sldId id="274" r:id="rId12"/>
    <p:sldId id="275" r:id="rId13"/>
    <p:sldId id="276" r:id="rId14"/>
    <p:sldId id="278" r:id="rId15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80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624"/>
        <p:guide pos="9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FD7223-74E4-4953-856F-F59FE155B76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043708-4D83-4D83-B4A5-DD3F84729FD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i-FI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86550" y="609600"/>
            <a:ext cx="2076450" cy="551656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76950" cy="551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yorat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5589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ChangeArrowheads="1"/>
          </p:cNvSpPr>
          <p:nvPr userDrawn="1"/>
        </p:nvSpPr>
        <p:spPr bwMode="auto">
          <a:xfrm flipV="1">
            <a:off x="1524000" y="6718300"/>
            <a:ext cx="7620000" cy="139700"/>
          </a:xfrm>
          <a:prstGeom prst="rect">
            <a:avLst/>
          </a:prstGeom>
          <a:gradFill rotWithShape="0">
            <a:gsLst>
              <a:gs pos="0">
                <a:srgbClr val="4080C2"/>
              </a:gs>
              <a:gs pos="100000">
                <a:srgbClr val="5641BD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i-FI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V="1">
            <a:off x="1524000" y="0"/>
            <a:ext cx="7620000" cy="609600"/>
          </a:xfrm>
          <a:prstGeom prst="rect">
            <a:avLst/>
          </a:prstGeom>
          <a:gradFill rotWithShape="0">
            <a:gsLst>
              <a:gs pos="0">
                <a:srgbClr val="5641BD"/>
              </a:gs>
              <a:gs pos="100000">
                <a:srgbClr val="4080C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fi-FI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8077200" y="6477000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fi-FI" sz="1000">
                <a:solidFill>
                  <a:srgbClr val="4080C2"/>
                </a:solidFill>
              </a:rPr>
              <a:t>1</a:t>
            </a:r>
          </a:p>
        </p:txBody>
      </p:sp>
      <p:sp>
        <p:nvSpPr>
          <p:cNvPr id="103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423988" y="609600"/>
            <a:ext cx="73390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Poverty Issues among Persons with Disabilities</a:t>
            </a:r>
            <a:br>
              <a:rPr lang="fi-FI" smtClean="0"/>
            </a:br>
            <a:endParaRPr lang="fi-FI" smtClean="0"/>
          </a:p>
        </p:txBody>
      </p:sp>
      <p:pic>
        <p:nvPicPr>
          <p:cNvPr id="1031" name="Picture 15" descr="Inva-aallot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400800"/>
            <a:ext cx="152400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1600200" y="6400800"/>
            <a:ext cx="1752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i-FI" sz="1100" b="1">
                <a:solidFill>
                  <a:srgbClr val="4080C2"/>
                </a:solidFill>
              </a:rPr>
              <a:t>Invalidiliitto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905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2pPr>
      <a:lvl3pPr marL="568325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</a:defRPr>
      </a:lvl3pPr>
      <a:lvl4pPr marL="1603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04988" y="609600"/>
            <a:ext cx="7339012" cy="1143000"/>
          </a:xfrm>
        </p:spPr>
        <p:txBody>
          <a:bodyPr/>
          <a:lstStyle/>
          <a:p>
            <a:pPr eaLnBrk="1" hangingPunct="1"/>
            <a:r>
              <a:rPr lang="sv-SE" smtClean="0"/>
              <a:t>Solmu vai rusetti – kommentteja Kelan dokumentista</a:t>
            </a:r>
          </a:p>
        </p:txBody>
      </p:sp>
      <p:sp>
        <p:nvSpPr>
          <p:cNvPr id="2051" name="Rectangle 3"/>
          <p:cNvSpPr>
            <a:spLocks noChangeArrowheads="1"/>
          </p:cNvSpPr>
          <p:nvPr>
            <p:ph type="body" idx="4294967295"/>
          </p:nvPr>
        </p:nvSpPr>
        <p:spPr bwMode="auto">
          <a:xfrm>
            <a:off x="1727200" y="1989138"/>
            <a:ext cx="7416800" cy="3960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Pirkko Justander</a:t>
            </a:r>
          </a:p>
          <a:p>
            <a:pPr eaLnBrk="1" hangingPunct="1"/>
            <a:r>
              <a:rPr lang="sv-SE" smtClean="0"/>
              <a:t>Sosiaalineuvoja</a:t>
            </a:r>
          </a:p>
          <a:p>
            <a:pPr eaLnBrk="1" hangingPunct="1"/>
            <a:r>
              <a:rPr lang="sv-SE" smtClean="0"/>
              <a:t>Invalidiliitto ry</a:t>
            </a:r>
          </a:p>
          <a:p>
            <a:pPr eaLnBrk="1" hangingPunct="1"/>
            <a:endParaRPr lang="sv-SE" smtClean="0"/>
          </a:p>
          <a:p>
            <a:pPr eaLnBrk="1" hangingPunct="1"/>
            <a:r>
              <a:rPr lang="sv-SE" smtClean="0"/>
              <a:t>HUOM!</a:t>
            </a:r>
          </a:p>
          <a:p>
            <a:pPr eaLnBrk="1" hangingPunct="1"/>
            <a:r>
              <a:rPr lang="sv-SE" smtClean="0"/>
              <a:t>Tässä puheenvuorossa ennen muuta ruohonjuuritason syvien tuntojen tulkki </a:t>
            </a:r>
          </a:p>
          <a:p>
            <a:pPr eaLnBrk="1" hangingPunct="1"/>
            <a:endParaRPr lang="sv-S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Osallisuus- ja osallistumisnäkökulma puuttuu!</a:t>
            </a:r>
          </a:p>
        </p:txBody>
      </p:sp>
      <p:sp>
        <p:nvSpPr>
          <p:cNvPr id="11267" name="Sisällön paikkamerkki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mtClean="0"/>
          </a:p>
          <a:p>
            <a:pPr>
              <a:buFontTx/>
              <a:buChar char="-"/>
            </a:pPr>
            <a:r>
              <a:rPr lang="fi-FI" smtClean="0"/>
              <a:t>Vammaispoliittinen selonteko -&gt;</a:t>
            </a:r>
          </a:p>
          <a:p>
            <a:pPr>
              <a:buFontTx/>
              <a:buChar char="-"/>
            </a:pPr>
            <a:r>
              <a:rPr lang="fi-FI" smtClean="0"/>
              <a:t>VAMPO vuosille 2010-2015-&gt;</a:t>
            </a:r>
          </a:p>
          <a:p>
            <a:pPr>
              <a:buFontTx/>
              <a:buChar char="-"/>
            </a:pPr>
            <a:r>
              <a:rPr lang="fi-FI" smtClean="0"/>
              <a:t> </a:t>
            </a:r>
            <a:r>
              <a:rPr lang="fi-FI" b="1" smtClean="0"/>
              <a:t>Vahva pohja osallisuudelle ja yhdenvertaisuudelle!</a:t>
            </a:r>
          </a:p>
          <a:p>
            <a:endParaRPr lang="fi-FI" b="1" smtClean="0"/>
          </a:p>
          <a:p>
            <a:pPr>
              <a:buFontTx/>
              <a:buChar char="-"/>
            </a:pPr>
            <a:r>
              <a:rPr lang="fi-FI" smtClean="0"/>
              <a:t>YK:n vammaissopimus-&gt;</a:t>
            </a:r>
          </a:p>
          <a:p>
            <a:pPr>
              <a:buFontTx/>
              <a:buChar char="-"/>
            </a:pPr>
            <a:r>
              <a:rPr lang="fi-FI" smtClean="0"/>
              <a:t>Artikla 26 Kuntoutus</a:t>
            </a:r>
          </a:p>
          <a:p>
            <a:pPr>
              <a:buFontTx/>
              <a:buChar char="-"/>
            </a:pPr>
            <a:r>
              <a:rPr lang="fi-FI" b="1" smtClean="0"/>
              <a:t>Osallisuuden ja osallistumisen ylistys!</a:t>
            </a:r>
          </a:p>
          <a:p>
            <a:pPr>
              <a:buFontTx/>
              <a:buChar char="-"/>
            </a:pPr>
            <a:endParaRPr lang="fi-FI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Osallisuus, osallistuminen &amp; Kela</a:t>
            </a:r>
          </a:p>
        </p:txBody>
      </p:sp>
      <p:sp>
        <p:nvSpPr>
          <p:cNvPr id="12291" name="Sisällön paikkamerkki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mtClean="0"/>
          </a:p>
          <a:p>
            <a:r>
              <a:rPr lang="fi-FI" smtClean="0"/>
              <a:t> </a:t>
            </a:r>
          </a:p>
          <a:p>
            <a:endParaRPr lang="fi-FI" smtClean="0"/>
          </a:p>
          <a:p>
            <a:r>
              <a:rPr lang="fi-FI" b="1" smtClean="0"/>
              <a:t>Kokemusteni mukaan:</a:t>
            </a:r>
          </a:p>
          <a:p>
            <a:r>
              <a:rPr lang="fi-FI" b="1" smtClean="0"/>
              <a:t>Kela tulkitsee helposti osallisuuden ja osallistumisen lisääntymisen terveydentilassa ja olosuhteissa tapahtuneeksi edistymiseksi, jonka perustella vammaisetuuksia voidaan alentaa/poistaa!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Parannusehdotukseni</a:t>
            </a:r>
          </a:p>
        </p:txBody>
      </p:sp>
      <p:sp>
        <p:nvSpPr>
          <p:cNvPr id="13315" name="Sisällön paikkamerkki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smtClean="0"/>
              <a:t>- Sanat kantaa ajatusta; </a:t>
            </a:r>
            <a:r>
              <a:rPr lang="fi-FI" b="1" smtClean="0"/>
              <a:t>etuus</a:t>
            </a:r>
            <a:r>
              <a:rPr lang="fi-FI" smtClean="0"/>
              <a:t> sana pois, tilalle </a:t>
            </a:r>
            <a:r>
              <a:rPr lang="fi-FI" b="1" smtClean="0"/>
              <a:t>kompensaatio</a:t>
            </a:r>
            <a:r>
              <a:rPr lang="fi-FI" smtClean="0"/>
              <a:t>: Kelan kompensaatiot/Kelan kompensaatio -käsittelijät</a:t>
            </a:r>
          </a:p>
          <a:p>
            <a:pPr>
              <a:buFontTx/>
              <a:buChar char="-"/>
            </a:pPr>
            <a:r>
              <a:rPr lang="fi-FI" smtClean="0"/>
              <a:t>Ihmisoikeus ja osallisuusnäkökulman mukaan ottaminen</a:t>
            </a:r>
          </a:p>
          <a:p>
            <a:r>
              <a:rPr lang="fi-FI" smtClean="0"/>
              <a:t>- Luottamuksen suojan lisääminen</a:t>
            </a:r>
          </a:p>
          <a:p>
            <a:pPr>
              <a:buFontTx/>
              <a:buChar char="-"/>
            </a:pPr>
            <a:r>
              <a:rPr lang="fi-FI" smtClean="0"/>
              <a:t>Asiakkaiden itsesäätöisyyteen luottaminen</a:t>
            </a:r>
          </a:p>
          <a:p>
            <a:pPr>
              <a:buFontTx/>
              <a:buChar char="-"/>
            </a:pPr>
            <a:r>
              <a:rPr lang="fi-FI" smtClean="0"/>
              <a:t>Hakemusten/päätöksenteon uusiminen em. asiat huomioiden</a:t>
            </a:r>
          </a:p>
          <a:p>
            <a:pPr>
              <a:buFontTx/>
              <a:buChar char="-"/>
            </a:pPr>
            <a:r>
              <a:rPr lang="fi-FI" sz="1600" b="1" smtClean="0"/>
              <a:t> ESIM: KUVAILE </a:t>
            </a:r>
            <a:r>
              <a:rPr lang="fi-FI" sz="1600" b="1" u="sng" smtClean="0"/>
              <a:t>MITEN</a:t>
            </a:r>
            <a:r>
              <a:rPr lang="fi-FI" sz="1600" b="1" smtClean="0"/>
              <a:t> PUKEUTUMISESI,PESYTYMISESI,WC-TOIMINNOT POIKKEAVAT NORMAALISTA</a:t>
            </a:r>
            <a:endParaRPr lang="fi-FI" sz="1600" b="1" u="sng" smtClean="0"/>
          </a:p>
          <a:p>
            <a:pPr>
              <a:buFontTx/>
              <a:buChar char="-"/>
            </a:pPr>
            <a:r>
              <a:rPr lang="fi-FI" smtClean="0"/>
              <a:t>Paperinpyöritykseen menevät rahat suoraan terapioihin/jaksoihin</a:t>
            </a:r>
          </a:p>
          <a:p>
            <a:pPr>
              <a:buFontTx/>
              <a:buChar char="-"/>
            </a:pPr>
            <a:r>
              <a:rPr lang="fi-FI" sz="1600" b="1" smtClean="0"/>
              <a:t>TERVEYDENHUOLLON RESURSSEJA EI TULE TUHLATA!</a:t>
            </a:r>
          </a:p>
          <a:p>
            <a:pPr>
              <a:buFontTx/>
              <a:buChar char="-"/>
            </a:pPr>
            <a:endParaRPr lang="fi-FI" sz="1600" smtClean="0"/>
          </a:p>
          <a:p>
            <a:pPr>
              <a:buFontTx/>
              <a:buChar char="-"/>
            </a:pPr>
            <a:endParaRPr lang="fi-FI" smtClean="0"/>
          </a:p>
          <a:p>
            <a:pPr>
              <a:buFontTx/>
              <a:buChar char="-"/>
            </a:pPr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tsikko 1"/>
          <p:cNvSpPr>
            <a:spLocks noGrp="1"/>
          </p:cNvSpPr>
          <p:nvPr>
            <p:ph type="ctrTitle"/>
          </p:nvPr>
        </p:nvSpPr>
        <p:spPr>
          <a:xfrm>
            <a:off x="611188" y="2133600"/>
            <a:ext cx="7772400" cy="1470025"/>
          </a:xfrm>
        </p:spPr>
        <p:txBody>
          <a:bodyPr/>
          <a:lstStyle/>
          <a:p>
            <a:r>
              <a:rPr lang="fi-FI" smtClean="0"/>
              <a:t>Erään läheisen ystäväni tokaisu:</a:t>
            </a:r>
            <a:br>
              <a:rPr lang="fi-FI" smtClean="0"/>
            </a:br>
            <a:r>
              <a:rPr lang="fi-FI" smtClean="0"/>
              <a:t/>
            </a:r>
            <a:br>
              <a:rPr lang="fi-FI" smtClean="0"/>
            </a:br>
            <a:r>
              <a:rPr lang="fi-FI" smtClean="0"/>
              <a:t>Voi, kun saisi elää niin, ettei tarvitsisi pelätä Kelaa</a:t>
            </a:r>
          </a:p>
        </p:txBody>
      </p:sp>
      <p:sp>
        <p:nvSpPr>
          <p:cNvPr id="14339" name="Alaotsikko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mtClean="0"/>
          </a:p>
          <a:p>
            <a:r>
              <a:rPr lang="fi-FI" sz="3600" b="1" smtClean="0"/>
              <a:t>ja sitä mitä se seuraavaksi keksii!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/>
            </a:r>
            <a:br>
              <a:rPr lang="fi-FI" smtClean="0"/>
            </a:br>
            <a:r>
              <a:rPr lang="fi-FI" smtClean="0"/>
              <a:t>Kiitos, kun sain käyttää tämän puheenvuoron!</a:t>
            </a:r>
            <a:br>
              <a:rPr lang="fi-FI" smtClean="0"/>
            </a:br>
            <a:endParaRPr lang="fi-FI" smtClean="0"/>
          </a:p>
        </p:txBody>
      </p:sp>
      <p:pic>
        <p:nvPicPr>
          <p:cNvPr id="15363" name="Picture 2" descr="https://encrypted-tbn3.google.com/images?q=tbn:ANd9GcRIynMdyCNvh1UtcCBOxUtfGsHzeCoGbZfuBeaxpPXmIwzACiB2g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29972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Tunnetilani dokumenttia katsellessani</a:t>
            </a:r>
          </a:p>
        </p:txBody>
      </p:sp>
      <p:pic>
        <p:nvPicPr>
          <p:cNvPr id="3075" name="Picture 2" descr="http://kuva.pixmac.fi/5/raivostunut-liikenainen-yksin-pixmac-kuva-363664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2492375"/>
            <a:ext cx="1619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6" descr="https://encrypted-tbn0.google.com/images?q=tbn:ANd9GcTHOVzVlpY0c2-N8Tq3XKqvSC0fKWwf-k5mLPbhHNxR2jdkOb0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413" y="3573463"/>
            <a:ext cx="20478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Orientaatioperusta kommenteilleni</a:t>
            </a:r>
          </a:p>
        </p:txBody>
      </p:sp>
      <p:sp>
        <p:nvSpPr>
          <p:cNvPr id="4099" name="Alaotsikko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sz="3200" smtClean="0"/>
              <a:t>”Itsestään selvyyksistä ei tarvitse maksaa ylihintaa!”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smtClean="0"/>
              <a:t>Kelan eläkkeensaajan hoitotuki vuonna 1996</a:t>
            </a:r>
            <a:br>
              <a:rPr lang="fi-FI" sz="2800" smtClean="0"/>
            </a:br>
            <a:endParaRPr lang="fi-FI" sz="2800" smtClean="0"/>
          </a:p>
        </p:txBody>
      </p:sp>
      <p:sp>
        <p:nvSpPr>
          <p:cNvPr id="5123" name="Sisällön paikkamerkki 2"/>
          <p:cNvSpPr>
            <a:spLocks noGrp="1"/>
          </p:cNvSpPr>
          <p:nvPr>
            <p:ph sz="half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-"/>
            </a:pPr>
            <a:r>
              <a:rPr lang="fi-FI" smtClean="0"/>
              <a:t> Alintuki-&gt; sinnikkyys-&gt;</a:t>
            </a:r>
          </a:p>
          <a:p>
            <a:pPr>
              <a:buFontTx/>
              <a:buChar char="-"/>
            </a:pPr>
            <a:endParaRPr lang="fi-FI" smtClean="0"/>
          </a:p>
          <a:p>
            <a:pPr>
              <a:buFontTx/>
              <a:buChar char="-"/>
            </a:pPr>
            <a:r>
              <a:rPr lang="fi-FI" smtClean="0"/>
              <a:t> Korotettu tuki </a:t>
            </a:r>
          </a:p>
          <a:p>
            <a:pPr>
              <a:buFontTx/>
              <a:buChar char="-"/>
            </a:pPr>
            <a:endParaRPr lang="fi-FI" smtClean="0"/>
          </a:p>
          <a:p>
            <a:pPr>
              <a:buFontTx/>
              <a:buChar char="-"/>
            </a:pPr>
            <a:r>
              <a:rPr lang="fi-FI" smtClean="0"/>
              <a:t>Ylintuki-&gt;</a:t>
            </a:r>
          </a:p>
          <a:p>
            <a:pPr>
              <a:buFontTx/>
              <a:buChar char="-"/>
            </a:pPr>
            <a:endParaRPr lang="fi-FI" smtClean="0"/>
          </a:p>
          <a:p>
            <a:pPr>
              <a:buFontTx/>
              <a:buChar char="-"/>
            </a:pPr>
            <a:r>
              <a:rPr lang="fi-FI" smtClean="0"/>
              <a:t> Lasten tuet 0-3v,3-6, ala-aste, yläaste </a:t>
            </a:r>
          </a:p>
          <a:p>
            <a:endParaRPr lang="fi-FI" smtClean="0"/>
          </a:p>
        </p:txBody>
      </p:sp>
      <p:sp>
        <p:nvSpPr>
          <p:cNvPr id="5124" name="Sisällön paikkamerkki 3"/>
          <p:cNvSpPr>
            <a:spLocks noGrp="1"/>
          </p:cNvSpPr>
          <p:nvPr>
            <p:ph sz="half" idx="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sz="2000" smtClean="0"/>
              <a:t>oli toisen henkilön avun tarve, mutta selvisi apuvälinein ja/tai apua ei ollut saatavissa</a:t>
            </a:r>
          </a:p>
          <a:p>
            <a:endParaRPr lang="fi-FI" sz="2000" smtClean="0"/>
          </a:p>
          <a:p>
            <a:r>
              <a:rPr lang="fi-FI" sz="2000" smtClean="0"/>
              <a:t>Apua 1-3 kertaa viikossa (esim. para)</a:t>
            </a:r>
          </a:p>
          <a:p>
            <a:endParaRPr lang="fi-FI" sz="2000" smtClean="0"/>
          </a:p>
          <a:p>
            <a:r>
              <a:rPr lang="fi-FI" sz="2000" smtClean="0"/>
              <a:t>Tarvitsi runsaasti apua (esim. tetra)</a:t>
            </a:r>
          </a:p>
          <a:p>
            <a:endParaRPr lang="fi-FI" sz="2000" smtClean="0"/>
          </a:p>
          <a:p>
            <a:endParaRPr lang="fi-FI" smtClean="0"/>
          </a:p>
          <a:p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Vallitsi yleinen ymmärrys siitä, että</a:t>
            </a:r>
          </a:p>
        </p:txBody>
      </p:sp>
      <p:sp>
        <p:nvSpPr>
          <p:cNvPr id="6147" name="Sisällön paikkamerkki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-"/>
            </a:pPr>
            <a:r>
              <a:rPr lang="fi-FI" smtClean="0"/>
              <a:t>jos </a:t>
            </a:r>
            <a:r>
              <a:rPr lang="fi-FI" b="1" smtClean="0"/>
              <a:t>jalat</a:t>
            </a:r>
            <a:r>
              <a:rPr lang="fi-FI" smtClean="0"/>
              <a:t> on kokonaan pelistä pois, siitä on seurauksena rajoituksia -&gt; toimintakyvyn säilyttämiseksi tarvitaan kuntoutustoimenpiteitä ,</a:t>
            </a:r>
            <a:r>
              <a:rPr lang="fi-FI" b="1" smtClean="0"/>
              <a:t>”ihmistä ei ole luotu käsillä kävelemään”</a:t>
            </a:r>
          </a:p>
          <a:p>
            <a:endParaRPr lang="fi-FI" b="1" smtClean="0"/>
          </a:p>
          <a:p>
            <a:pPr>
              <a:buFontTx/>
              <a:buChar char="-"/>
            </a:pPr>
            <a:r>
              <a:rPr lang="fi-FI" smtClean="0"/>
              <a:t>jos </a:t>
            </a:r>
            <a:r>
              <a:rPr lang="fi-FI" b="1" smtClean="0"/>
              <a:t>jalat </a:t>
            </a:r>
            <a:r>
              <a:rPr lang="fi-FI" smtClean="0"/>
              <a:t>ja </a:t>
            </a:r>
            <a:r>
              <a:rPr lang="fi-FI" b="1" smtClean="0"/>
              <a:t>kädet </a:t>
            </a:r>
            <a:r>
              <a:rPr lang="fi-FI" smtClean="0"/>
              <a:t>on pois pelistä, siitä on seurauksena  entistä enemmän rajoituksia -&gt;</a:t>
            </a:r>
            <a:r>
              <a:rPr lang="fi-FI" b="1" smtClean="0"/>
              <a:t> jäljelle jäänyttä toimintakykyä tulee kaikin tavoin edistää!</a:t>
            </a:r>
          </a:p>
          <a:p>
            <a:pPr>
              <a:buFontTx/>
              <a:buChar char="-"/>
            </a:pPr>
            <a:endParaRPr lang="fi-FI" b="1" smtClean="0"/>
          </a:p>
          <a:p>
            <a:pPr>
              <a:buFontTx/>
              <a:buChar char="-"/>
            </a:pPr>
            <a:r>
              <a:rPr lang="fi-FI" smtClean="0"/>
              <a:t>Pitkäkestoisilla päätöksillä </a:t>
            </a:r>
            <a:r>
              <a:rPr lang="fi-FI" b="1" smtClean="0"/>
              <a:t>lasten asiat paremmin</a:t>
            </a:r>
            <a:r>
              <a:rPr lang="fi-FI" smtClean="0"/>
              <a:t>, helpotusta vanhempien arkeen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Sitten tapahtui jotakin, jota ruohonjuuri kutsuu:</a:t>
            </a:r>
          </a:p>
        </p:txBody>
      </p:sp>
      <p:sp>
        <p:nvSpPr>
          <p:cNvPr id="7171" name="Alaotsikko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3600" smtClean="0"/>
          </a:p>
          <a:p>
            <a:r>
              <a:rPr lang="fi-FI" sz="3600" b="1" smtClean="0"/>
              <a:t>Paperilla parantamiseksi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Henkilökohtaisten toimintojen painottaminen vammaisetuuksien saamisessa</a:t>
            </a:r>
          </a:p>
        </p:txBody>
      </p:sp>
      <p:sp>
        <p:nvSpPr>
          <p:cNvPr id="8195" name="Alaotsikko 2"/>
          <p:cNvSpPr>
            <a:spLocks noGrp="1"/>
          </p:cNvSpPr>
          <p:nvPr>
            <p:ph type="subTitle" idx="1"/>
          </p:nvPr>
        </p:nvSpPr>
        <p:spPr bwMode="auto">
          <a:xfrm>
            <a:off x="1116013" y="3860800"/>
            <a:ext cx="6400800" cy="175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sz="2000" smtClean="0"/>
              <a:t>-pukeutuminen</a:t>
            </a:r>
          </a:p>
          <a:p>
            <a:pPr>
              <a:buFontTx/>
              <a:buChar char="-"/>
            </a:pPr>
            <a:r>
              <a:rPr lang="fi-FI" sz="2000" smtClean="0"/>
              <a:t>peseytyminen</a:t>
            </a:r>
          </a:p>
          <a:p>
            <a:pPr>
              <a:buFontTx/>
              <a:buChar char="-"/>
            </a:pPr>
            <a:r>
              <a:rPr lang="fi-FI" sz="2000" smtClean="0"/>
              <a:t>WC-toiminnot</a:t>
            </a:r>
          </a:p>
          <a:p>
            <a:r>
              <a:rPr lang="fi-FI" sz="1800" b="1" smtClean="0"/>
              <a:t>ISO JOUKKO VAMMAISIA IHMISIÄ POIS KOROTETTUJEN ETUUKSIEN/KUNTOUTUKSEN  PIIRISTÄ!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Henkilökohtaisissa toimissa avustaminen mittarina</a:t>
            </a:r>
          </a:p>
        </p:txBody>
      </p:sp>
      <p:sp>
        <p:nvSpPr>
          <p:cNvPr id="9219" name="Alaotsikko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sz="1800" smtClean="0"/>
              <a:t>Mitä sillä on tekemistä kuntoutuksen kanssa?</a:t>
            </a:r>
          </a:p>
          <a:p>
            <a:r>
              <a:rPr lang="fi-FI" sz="1800" smtClean="0"/>
              <a:t>Kuka haluaa siihen toisen henkilön, jos sen voi itse tehdä, </a:t>
            </a:r>
            <a:r>
              <a:rPr lang="fi-FI" sz="1800" b="1" u="sng" smtClean="0"/>
              <a:t>vaikka sitten pää uunin kolossa</a:t>
            </a:r>
            <a:r>
              <a:rPr lang="fi-FI" sz="1800" smtClean="0"/>
              <a:t> (vrt. dokumentin toinen päähenkilö)? </a:t>
            </a:r>
          </a:p>
          <a:p>
            <a:r>
              <a:rPr lang="fi-FI" sz="1800" smtClean="0"/>
              <a:t>Eikö kuntoutuksen evääminen juuri lisää niiden henkilöiden määrää, jotka tarvitsevat entistä enemmän henkilökohtaista apua? </a:t>
            </a:r>
          </a:p>
          <a:p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b="0" smtClean="0"/>
              <a:t>Todistuspakko/ ”tuoreet lääkärintodistukset”</a:t>
            </a:r>
          </a:p>
        </p:txBody>
      </p:sp>
      <p:sp>
        <p:nvSpPr>
          <p:cNvPr id="10243" name="Sisällön paikkamerkki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-"/>
            </a:pPr>
            <a:r>
              <a:rPr lang="fi-FI" smtClean="0"/>
              <a:t>Miksi minun pitää vuodesta toiseen todistaa </a:t>
            </a:r>
            <a:r>
              <a:rPr lang="fi-FI" b="1" smtClean="0"/>
              <a:t>pysyvä </a:t>
            </a:r>
            <a:r>
              <a:rPr lang="fi-FI" smtClean="0"/>
              <a:t>vammani uudestaan ja uudestaan?</a:t>
            </a:r>
            <a:r>
              <a:rPr lang="fi-FI" sz="1200" smtClean="0"/>
              <a:t> </a:t>
            </a:r>
            <a:endParaRPr lang="fi-FI" smtClean="0"/>
          </a:p>
          <a:p>
            <a:pPr>
              <a:buFontTx/>
              <a:buChar char="-"/>
            </a:pPr>
            <a:r>
              <a:rPr lang="fi-FI" smtClean="0"/>
              <a:t>Vanha vamma, siitä miksikään muutu, mutta toimintakyky voi mennä, kun ”lääkäri ei selviä sanakokeesta”</a:t>
            </a:r>
          </a:p>
          <a:p>
            <a:pPr>
              <a:buFontTx/>
              <a:buChar char="-"/>
            </a:pPr>
            <a:r>
              <a:rPr lang="fi-FI" smtClean="0"/>
              <a:t>Epätasa-arvo, kaikilla ei ole julkista lääkäriä, joka pysyy samassa TK:ssa/ sairaalassa yhtä kauan kuin minulla tämä vamma pysyy (koko elämän)</a:t>
            </a:r>
          </a:p>
          <a:p>
            <a:pPr>
              <a:buFontTx/>
              <a:buChar char="-"/>
            </a:pPr>
            <a:r>
              <a:rPr lang="fi-FI" smtClean="0"/>
              <a:t>”Viivästyykö jonkun syöpädiagnoosi, kun haen jälleen kerran ”tuoretta” todistusta synnynnäisestä, geeniperäisestä ja parantumattomasta sairaudestani, jonka Arvo Ylppö ensimmäisen kerran totesi.” </a:t>
            </a:r>
          </a:p>
          <a:p>
            <a:pPr>
              <a:buFontTx/>
              <a:buChar char="-"/>
            </a:pPr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444</Words>
  <Application>Microsoft Office PowerPoint</Application>
  <PresentationFormat>Näytössä katseltava diaesitys (4:3)</PresentationFormat>
  <Paragraphs>77</Paragraphs>
  <Slides>14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7" baseType="lpstr">
      <vt:lpstr>Arial</vt:lpstr>
      <vt:lpstr>ＭＳ Ｐゴシック</vt:lpstr>
      <vt:lpstr>Blank Presentation</vt:lpstr>
      <vt:lpstr>Solmu vai rusetti – kommentteja Kelan dokumentista</vt:lpstr>
      <vt:lpstr>Tunnetilani dokumenttia katsellessani</vt:lpstr>
      <vt:lpstr>Orientaatioperusta kommenteilleni</vt:lpstr>
      <vt:lpstr>Kelan eläkkeensaajan hoitotuki vuonna 1996 </vt:lpstr>
      <vt:lpstr>Vallitsi yleinen ymmärrys siitä, että</vt:lpstr>
      <vt:lpstr>Sitten tapahtui jotakin, jota ruohonjuuri kutsuu:</vt:lpstr>
      <vt:lpstr>Henkilökohtaisten toimintojen painottaminen vammaisetuuksien saamisessa</vt:lpstr>
      <vt:lpstr>Henkilökohtaisissa toimissa avustaminen mittarina</vt:lpstr>
      <vt:lpstr>Todistuspakko/ ”tuoreet lääkärintodistukset”</vt:lpstr>
      <vt:lpstr>Osallisuus- ja osallistumisnäkökulma puuttuu!</vt:lpstr>
      <vt:lpstr>Osallisuus, osallistuminen &amp; Kela</vt:lpstr>
      <vt:lpstr>Parannusehdotukseni</vt:lpstr>
      <vt:lpstr>Erään läheisen ystäväni tokaisu:  Voi, kun saisi elää niin, ettei tarvitsisi pelätä Kelaa</vt:lpstr>
      <vt:lpstr> Kiitos, kun sain käyttää tämän puheenvuoron! </vt:lpstr>
    </vt:vector>
  </TitlesOfParts>
  <Company>Divico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 32 pt</dc:title>
  <dc:creator>Johanna Haaramäki-Seppä</dc:creator>
  <cp:lastModifiedBy>u727yqx</cp:lastModifiedBy>
  <cp:revision>127</cp:revision>
  <dcterms:created xsi:type="dcterms:W3CDTF">2006-05-10T11:14:35Z</dcterms:created>
  <dcterms:modified xsi:type="dcterms:W3CDTF">2012-05-14T09:46:11Z</dcterms:modified>
</cp:coreProperties>
</file>